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2" r:id="rId3"/>
    <p:sldMasterId id="2147483748" r:id="rId4"/>
    <p:sldMasterId id="2147483760" r:id="rId5"/>
    <p:sldMasterId id="2147483772" r:id="rId6"/>
    <p:sldMasterId id="2147483784" r:id="rId7"/>
    <p:sldMasterId id="2147483797" r:id="rId8"/>
    <p:sldMasterId id="2147483826" r:id="rId9"/>
    <p:sldMasterId id="2147483857" r:id="rId10"/>
  </p:sldMasterIdLst>
  <p:sldIdLst>
    <p:sldId id="257" r:id="rId11"/>
    <p:sldId id="383" r:id="rId12"/>
    <p:sldId id="370" r:id="rId13"/>
    <p:sldId id="367" r:id="rId14"/>
    <p:sldId id="369" r:id="rId15"/>
    <p:sldId id="384" r:id="rId16"/>
    <p:sldId id="261" r:id="rId17"/>
    <p:sldId id="260" r:id="rId18"/>
    <p:sldId id="271" r:id="rId19"/>
    <p:sldId id="374" r:id="rId20"/>
    <p:sldId id="372" r:id="rId21"/>
    <p:sldId id="348" r:id="rId22"/>
    <p:sldId id="266" r:id="rId23"/>
    <p:sldId id="269" r:id="rId24"/>
    <p:sldId id="351" r:id="rId25"/>
    <p:sldId id="278" r:id="rId26"/>
    <p:sldId id="349" r:id="rId27"/>
    <p:sldId id="350" r:id="rId28"/>
    <p:sldId id="277" r:id="rId29"/>
    <p:sldId id="346" r:id="rId30"/>
    <p:sldId id="304" r:id="rId31"/>
    <p:sldId id="281" r:id="rId32"/>
    <p:sldId id="285" r:id="rId33"/>
    <p:sldId id="289" r:id="rId34"/>
    <p:sldId id="303" r:id="rId35"/>
    <p:sldId id="288" r:id="rId36"/>
    <p:sldId id="286" r:id="rId37"/>
    <p:sldId id="282" r:id="rId38"/>
    <p:sldId id="290" r:id="rId39"/>
    <p:sldId id="359" r:id="rId40"/>
    <p:sldId id="358" r:id="rId41"/>
    <p:sldId id="347" r:id="rId42"/>
    <p:sldId id="300" r:id="rId43"/>
    <p:sldId id="360" r:id="rId44"/>
    <p:sldId id="379" r:id="rId45"/>
    <p:sldId id="365" r:id="rId46"/>
    <p:sldId id="353" r:id="rId47"/>
    <p:sldId id="354" r:id="rId48"/>
    <p:sldId id="355" r:id="rId49"/>
    <p:sldId id="356" r:id="rId50"/>
    <p:sldId id="357" r:id="rId51"/>
    <p:sldId id="263" r:id="rId52"/>
    <p:sldId id="314" r:id="rId53"/>
    <p:sldId id="264" r:id="rId54"/>
    <p:sldId id="292" r:id="rId55"/>
    <p:sldId id="371" r:id="rId56"/>
    <p:sldId id="308" r:id="rId57"/>
    <p:sldId id="325" r:id="rId58"/>
    <p:sldId id="319" r:id="rId59"/>
    <p:sldId id="321" r:id="rId60"/>
    <p:sldId id="317" r:id="rId61"/>
    <p:sldId id="316" r:id="rId62"/>
    <p:sldId id="380" r:id="rId63"/>
    <p:sldId id="381" r:id="rId64"/>
    <p:sldId id="376" r:id="rId6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A290BB-AC7F-4138-9939-10435949FF79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3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EA1F-F787-4401-8FD4-E03C314D62D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436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FDABA9CB-95C5-46D4-BB97-DE6B80FF7260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688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2736673B-46CE-41C1-8964-6912B3876933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09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163FC2D2-3158-4DD2-97E0-16C983B45BB3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90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32C00841-85DE-4DD0-8370-3E281ABFA590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243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DA5764-A79F-4D11-9A4A-93754B8F663B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943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BA7870-1184-4491-995F-4F7671434A4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23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08F0FD-DCFC-49FA-8554-457B7919CDB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823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8C66D5-D17C-4D26-ABF4-852930C1E60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076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27B9B4-E531-431A-85C1-9E5397086F6C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383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C7E848-C224-4A20-9E35-71FDC9D8074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4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50203-2BBD-43DA-BCE3-D385D26EA64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50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6B9F9A-9E37-462D-893D-8E1B0C78D92B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91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132C97-6528-4A12-9C80-85C6830E7209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48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842721-5333-4E88-BCB0-C0FBCD0AAB9B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650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51A0D-64A0-41D5-BDFB-7C54B292F4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201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1B650D-B8DC-45BB-AC21-BD762849F2F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864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9A4C08-C889-4C41-95A9-6F47557B7A8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7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52F334-D7CD-4ADE-9E9E-90606F3A1E66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654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363BD2-39A4-46A3-9928-269A4D7DBF9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14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33A7D-617E-4054-B35D-A23C17593E2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121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EA15D5-0E68-4C9F-B134-63AAF97BBA6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3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78C6A-4ACD-44D0-B5F4-9E5E95AE1BE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975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B9D80B-46E6-45B9-85A2-512213986678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9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8CE1F7-5C8B-49DE-A964-2C28054DEAE6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470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D23719-6A9B-4BB5-93F4-870DFE6AEBC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43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DD9BFE-A675-4EC7-BFC8-98801D62F21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6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28CD5-8D72-4095-8B81-FD0AEFBBE2F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63898B-0D1C-4037-959D-699E4BBE952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0F79BB-D235-457E-96F4-D83290EE4EB0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29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BD4849-3906-45A3-8777-2230571966C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2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25F52-1C35-4522-83D3-06A34C1702B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4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FCE74C-3D20-4E8E-B0B1-079EBD597D2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8B3399-3520-47ED-A798-2236FD880E2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74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18096F-9B73-437B-8066-4FC8F598792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7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2F575-E1F2-4053-BFE7-D8C8524A64CC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82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24D97-CE11-4783-A9EF-EE5B0C73E06E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82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A8D55-9299-44AA-B398-6CD7A1A5215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91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686F24-9D9A-423A-A4AE-88EF0BABC73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77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062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901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335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38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C6E500-4FE3-4981-80B4-F37E4C9428F5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83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96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41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33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31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6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37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28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519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23324-4AD8-4830-B2AC-71373BBCBC4E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23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43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93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41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28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8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69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14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21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68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20215C-AE62-471D-9BB7-27D6F33478AF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377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40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11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142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92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76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6021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52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161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589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4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2C0401-9C8F-428C-8C23-4B008DD2395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73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396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14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002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33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85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46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089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24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339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116AEA-E1C3-4436-8787-15E67DDF1345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6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ACDCE5-1A16-4CA4-A483-8649BAC9F5C7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7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CB23B-4EE5-4C36-A189-0683E485EFC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85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938537-4ED0-45F6-89D4-A8FE60E01C45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591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12F972-9679-4075-939D-342674B5033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28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0B6FD-50A4-43E1-A462-CE7E09742C89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026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DA1259-824A-4EBD-8FD4-429D1AD8555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98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C7E5CA-B688-43DA-9670-F805EB4BE69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71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6193AF-7EA5-43BC-8590-3E307CA37EC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07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49FC61-AB2D-4118-B251-12E2ABAA75E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85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03A5C-783D-4D28-80CC-EFE722070F89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93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194DF-CD7F-4861-A8C2-17458A6DD37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0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6CAC2F-A497-4059-A249-2597CBD68A6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2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FFE97-FCED-416A-AB62-0894AA27421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144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116AEA-E1C3-4436-8787-15E67DDF1345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090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CB23B-4EE5-4C36-A189-0683E485EFC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365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938537-4ED0-45F6-89D4-A8FE60E01C45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3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12F972-9679-4075-939D-342674B5033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849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0B6FD-50A4-43E1-A462-CE7E09742C89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5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DA1259-824A-4EBD-8FD4-429D1AD8555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481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C7E5CA-B688-43DA-9670-F805EB4BE69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152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6193AF-7EA5-43BC-8590-3E307CA37EC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219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49FC61-AB2D-4118-B251-12E2ABAA75E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F6AA0-2FB5-47E7-B563-DC036C7470D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36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03A5C-783D-4D28-80CC-EFE722070F89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2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194DF-CD7F-4861-A8C2-17458A6DD37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638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FFE97-FCED-416A-AB62-0894AA27421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075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F97B4B77-7EF6-4AE1-93B8-30739C2A8F51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25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B4B1F3D5-2B09-4F6E-A72F-9D6DB7A665C9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34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9F2FF741-D524-40D7-856D-93B57DF35911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20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5746DCEB-2BC5-4399-8DC1-97A992F64730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876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FA5D8323-55D4-4046-8973-A2D56911030A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926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FF576A9C-33D4-421B-BEB0-D9950422D90B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108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EAEF6312-CE35-4A97-B835-EC1E2EF35531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8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8A5A71-593A-4455-9CA2-055FE970752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7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926407-AAAA-426B-AD90-1FD7EC0EF45B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a-I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51A12E-C4C7-4372-9FD5-67A625BB271E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7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1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4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0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EA8A0F-73F3-4F00-8C72-DD816D145D7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8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EA8A0F-73F3-4F00-8C72-DD816D145D7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1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10BB7531-B262-41FF-A99F-1A0BFCC183A5}" type="slidenum">
              <a:rPr lang="ar-SA" altLang="fa-IR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a-I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8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ar-SA" altLang="fa-IR" b="1" dirty="0" smtClean="0">
                <a:cs typeface="B Titr" panose="00000700000000000000" pitchFamily="2" charset="-78"/>
              </a:rPr>
              <a:t/>
            </a:r>
            <a:br>
              <a:rPr lang="ar-SA" altLang="fa-IR" b="1" dirty="0" smtClean="0">
                <a:cs typeface="B Titr" panose="00000700000000000000" pitchFamily="2" charset="-78"/>
              </a:rPr>
            </a:br>
            <a:r>
              <a:rPr lang="fa-IR" altLang="fa-IR" b="1" dirty="0" smtClean="0">
                <a:cs typeface="B Titr" panose="00000700000000000000" pitchFamily="2" charset="-78"/>
              </a:rPr>
              <a:t> زیستگاه های طبیعی گزد</a:t>
            </a:r>
            <a:r>
              <a:rPr lang="ar-SA" altLang="fa-IR" b="1" dirty="0" smtClean="0">
                <a:cs typeface="B Titr" panose="00000700000000000000" pitchFamily="2" charset="-78"/>
              </a:rPr>
              <a:t>م ها</a:t>
            </a:r>
            <a:r>
              <a:rPr lang="en-US" altLang="fa-IR" b="1" dirty="0" smtClean="0">
                <a:cs typeface="B Titr" panose="00000700000000000000" pitchFamily="2" charset="-78"/>
              </a:rPr>
              <a:t/>
            </a:r>
            <a:br>
              <a:rPr lang="en-US" altLang="fa-IR" b="1" dirty="0" smtClean="0">
                <a:cs typeface="B Titr" panose="00000700000000000000" pitchFamily="2" charset="-78"/>
              </a:rPr>
            </a:br>
            <a:r>
              <a:rPr lang="fa-IR" altLang="fa-IR" b="1" dirty="0" smtClean="0">
                <a:cs typeface="B Titr" panose="00000700000000000000" pitchFamily="2" charset="-78"/>
              </a:rPr>
              <a:t> و روش های گوناگون جمع آوری آنها  </a:t>
            </a:r>
            <a:endParaRPr lang="en-US" altLang="fa-IR" b="1" dirty="0" smtClean="0">
              <a:cs typeface="B Titr" panose="00000700000000000000" pitchFamily="2" charset="-7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ar-SA" altLang="fa-IR" dirty="0" smtClean="0">
                <a:solidFill>
                  <a:schemeClr val="accent1">
                    <a:lumMod val="90000"/>
                  </a:schemeClr>
                </a:solidFill>
                <a:cs typeface="B Titr" panose="00000700000000000000" pitchFamily="2" charset="-78"/>
              </a:rPr>
              <a:t>توسط دكتر روح اله دهقاني </a:t>
            </a:r>
          </a:p>
          <a:p>
            <a:pPr eaLnBrk="1" hangingPunct="1"/>
            <a:r>
              <a:rPr lang="fa-IR" altLang="fa-IR" dirty="0" smtClean="0">
                <a:solidFill>
                  <a:schemeClr val="accent1">
                    <a:lumMod val="90000"/>
                  </a:schemeClr>
                </a:solidFill>
                <a:cs typeface="B Titr" panose="00000700000000000000" pitchFamily="2" charset="-78"/>
              </a:rPr>
              <a:t>استاد </a:t>
            </a:r>
            <a:r>
              <a:rPr lang="ar-SA" altLang="fa-IR" dirty="0" smtClean="0">
                <a:solidFill>
                  <a:schemeClr val="accent1">
                    <a:lumMod val="90000"/>
                  </a:schemeClr>
                </a:solidFill>
                <a:cs typeface="B Titr" panose="00000700000000000000" pitchFamily="2" charset="-78"/>
              </a:rPr>
              <a:t>دانشگاه علوم پزشكي كاشان</a:t>
            </a:r>
            <a:endParaRPr lang="en-US" altLang="fa-IR" dirty="0" smtClean="0">
              <a:solidFill>
                <a:schemeClr val="accent1">
                  <a:lumMod val="9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413063"/>
            <a:ext cx="6861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6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odontobuthus_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0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 rot="16200000">
            <a:off x="10059343" y="6158707"/>
            <a:ext cx="46166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a-IR" sz="1800" b="1">
                <a:solidFill>
                  <a:srgbClr val="CC3300"/>
                </a:solidFill>
              </a:rPr>
              <a:t>D.R.D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469611" y="861690"/>
            <a:ext cx="461665" cy="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fa-IR" sz="18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5665112" y="-2855118"/>
            <a:ext cx="861774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a-IR" sz="4400" b="1">
                <a:solidFill>
                  <a:srgbClr val="CC3300"/>
                </a:solidFill>
              </a:rPr>
              <a:t>Scorpio maurus</a:t>
            </a:r>
            <a:r>
              <a:rPr lang="en-US" altLang="fa-IR" sz="4400">
                <a:solidFill>
                  <a:srgbClr val="000000"/>
                </a:solidFill>
              </a:rPr>
              <a:t> </a:t>
            </a:r>
            <a:endParaRPr lang="en-US" altLang="fa-IR" sz="5400" b="1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9875520" cy="7750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a-IR" altLang="fa-IR" sz="3200" dirty="0" smtClean="0">
                <a:cs typeface="B Titr" panose="00000700000000000000" pitchFamily="2" charset="-78"/>
              </a:rPr>
              <a:t>روش جابجائی سنگ ها</a:t>
            </a:r>
            <a:endParaRPr lang="en-US" altLang="fa-IR" sz="3200" dirty="0" smtClean="0">
              <a:cs typeface="B Titr" panose="00000700000000000000" pitchFamily="2" charset="-78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ar-SA" altLang="fa-IR" sz="2400" b="1" dirty="0">
                <a:solidFill>
                  <a:srgbClr val="003399"/>
                </a:solidFill>
                <a:cs typeface="B Titr" panose="00000700000000000000" pitchFamily="2" charset="-78"/>
              </a:rPr>
              <a:t>يكي ديگر از زيستگاههاي كژدم ها سنگ چين‌هاي اطراف كشتزارها است كه به منظور تراس‌بندي و يا جدا نمودن مزارع از يكديگر و يا جدا كردن از جوي‌هاي آب، درست شده است.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sz="2400" b="1" dirty="0">
                <a:solidFill>
                  <a:srgbClr val="003399"/>
                </a:solidFill>
                <a:cs typeface="B Titr" panose="00000700000000000000" pitchFamily="2" charset="-78"/>
              </a:rPr>
              <a:t> در زير اين سنگ چين تعداد زيادي كژدم مي توان  صيد نمود. 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sz="2400" b="1" dirty="0">
                <a:solidFill>
                  <a:srgbClr val="003399"/>
                </a:solidFill>
                <a:cs typeface="B Titr" panose="00000700000000000000" pitchFamily="2" charset="-78"/>
              </a:rPr>
              <a:t>سنگ چين‌هاي مزارع اطراف  به فاصله كمي از منازل مسكوني روستائي  قرار دارند .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sz="2400" b="1" dirty="0">
                <a:solidFill>
                  <a:srgbClr val="003399"/>
                </a:solidFill>
                <a:cs typeface="B Titr" panose="00000700000000000000" pitchFamily="2" charset="-78"/>
              </a:rPr>
              <a:t> نكته مهم در اين مناطق روستائي  اين است كه در ساخت منازل روستايي از سنگ برا ي پي ساختمان استفاده  مي گردد و اين نوع پي ساختمان، فضاي مناسب و زيستگاه مناسبي را براي كژدم  فراهم  مي نمايد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sz="2400" b="1" dirty="0">
                <a:solidFill>
                  <a:srgbClr val="003399"/>
                </a:solidFill>
                <a:cs typeface="B Titr" panose="00000700000000000000" pitchFamily="2" charset="-78"/>
              </a:rPr>
              <a:t>باجابجائي سنگ ها در مناطق طبيعي و بكر مي توان به صيد كژدم هاي سنگ دوست اقدام نمود</a:t>
            </a:r>
            <a:endParaRPr lang="en-US" altLang="fa-IR" sz="2400" b="1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36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203829"/>
            <a:ext cx="9875519" cy="66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8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1"/>
            <a:ext cx="9971549" cy="68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9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solidFill>
                  <a:srgbClr val="003399"/>
                </a:solidFill>
                <a:cs typeface="B Titr" panose="00000700000000000000" pitchFamily="2" charset="-78"/>
              </a:rPr>
              <a:t>جستجو در كنار ديوار ها</a:t>
            </a:r>
            <a:endParaRPr lang="en-US" altLang="fa-IR" sz="36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معمولا كژدم ها در سوراخ‌ها و شكاف‌هاي بيرون از خاك در درون ديوار ديده نمي‌شود</a:t>
            </a:r>
          </a:p>
          <a:p>
            <a:pPr eaLnBrk="1" hangingPunct="1"/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بلكه اين موجود در درون شكاف‌ها و سوراخ‌هاي در ديوار زندگي مي‌كند كه در پي ديوار و يا در درون زمين قرار دارد، جايي كه رطوبت فراوان در اختيار كژدم است و او را از هواي گرم و خشك در امان نگاه مي‌دارد</a:t>
            </a:r>
            <a:endParaRPr lang="en-US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84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965" y="13061"/>
            <a:ext cx="9518105" cy="68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3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200" dirty="0" smtClean="0">
                <a:cs typeface="B Titr" panose="00000700000000000000" pitchFamily="2" charset="-78"/>
              </a:rPr>
              <a:t>جستجو در كنار مزارع</a:t>
            </a:r>
            <a:endParaRPr lang="en-US" altLang="fa-IR" sz="3200" dirty="0" smtClean="0">
              <a:cs typeface="B Titr" panose="00000700000000000000" pitchFamily="2" charset="-78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يكي ديگر از زيستگاههاي كژدم  ها در زير لشمه هاي حاصل از لايروبي جوي‌هاي آبياري در كنار مزارع مزارع مي باشد.</a:t>
            </a:r>
          </a:p>
          <a:p>
            <a:pPr eaLnBrk="1" hangingPunct="1"/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 اين لشمه‌ها به منظور پاكسازي از كف جوي جدا گرديده و روي ديواره جوي گذاشته مي‌شود. تا آب به راحتي در درون جوي حركت كند.</a:t>
            </a:r>
          </a:p>
          <a:p>
            <a:pPr eaLnBrk="1" hangingPunct="1"/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 لشمه‌ها ، معمولا حاوي تعداد زيادي از ساقه و ريشه گياهان به ويژه گرامينه‌ها است</a:t>
            </a:r>
          </a:p>
          <a:p>
            <a:pPr eaLnBrk="1" hangingPunct="1"/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 كه پس از كندن و چيدن روي لبه‌هاي جوب فضاي متخلخل مناسبي را براي پنهان شدن  كژدم ها  بوجود مي  آورد .</a:t>
            </a:r>
            <a:endParaRPr lang="en-US" altLang="fa-IR" sz="2800" b="1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59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cs typeface="B Titr" panose="00000700000000000000" pitchFamily="2" charset="-78"/>
              </a:rPr>
              <a:t>كندن سله ها</a:t>
            </a:r>
            <a:endParaRPr lang="en-US" altLang="fa-IR" sz="3600" dirty="0" smtClean="0">
              <a:cs typeface="B Titr" panose="00000700000000000000" pitchFamily="2" charset="-78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خاك جنس رس  در هنگام خشكي جوي‌هاي آب و مزارع، پس از هر آبياري سله‌هاي بسيار محكمي بسته مي‌شود كه قطر نسبتا زيادي دارد.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در حالي كه سطح سله‌ها در كف جوي خشك به نظر مي‌رسد ولي در درون شكاف‌هاي سله و زير آنها رطوبت كافي وجود دارد كه محل مناسبي براي پنهان شدن و استراحت موقت كژدم ها مي‌باشد.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با كندن اين سله ها مي توان به جمع آوري آنان اقدام كرد</a:t>
            </a:r>
            <a:endParaRPr lang="en-US" altLang="fa-IR" b="1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98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091" y="168227"/>
            <a:ext cx="9679578" cy="67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5074" y="562021"/>
            <a:ext cx="8229600" cy="2746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a-IR" alt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انتخاب لانه یا پناهگاه </a:t>
            </a:r>
            <a:endParaRPr lang="en-US" altLang="fa-IR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766" y="992600"/>
            <a:ext cx="10567851" cy="54340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ar-SA" altLang="fa-IR" sz="2800" dirty="0"/>
              <a:t> </a:t>
            </a: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كژدم ها بطور وسيع و گسترده اي در محيط هاي مختلف با استفاده از لانه يا پناهگاه سازش نموده اند</a:t>
            </a:r>
            <a:r>
              <a:rPr lang="ar-SA" altLang="fa-IR" sz="2800" dirty="0" smtClean="0">
                <a:solidFill>
                  <a:srgbClr val="003399"/>
                </a:solidFill>
                <a:cs typeface="B Titr" panose="00000700000000000000" pitchFamily="2" charset="-78"/>
              </a:rPr>
              <a:t>.</a:t>
            </a:r>
            <a:endParaRPr lang="en-US" altLang="fa-IR" sz="28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endParaRPr lang="en-US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لانه يك كژدم ممكن است به سادگي يك حفره در زير صخره ها، كنده درخت ها، ويا در سطوح پوشيده ديگر بطور استادانه و عميق حفر شده </a:t>
            </a:r>
            <a:r>
              <a:rPr lang="ar-SA" altLang="fa-IR" sz="2800" dirty="0" smtClean="0">
                <a:solidFill>
                  <a:srgbClr val="003399"/>
                </a:solidFill>
                <a:cs typeface="B Titr" panose="00000700000000000000" pitchFamily="2" charset="-78"/>
              </a:rPr>
              <a:t>ياشد</a:t>
            </a:r>
            <a:endParaRPr lang="en-US" altLang="fa-IR" sz="28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endParaRPr lang="en-US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تعدادي از كژدم ها سوراخ هاي موقتي حفر مي كنند ، درصورتيكه كژدم هاي ديگر لانه هاي دائمي مي سازند كه گاهگاهي تا عمق 42 سانتي متر مي رسد</a:t>
            </a:r>
            <a:r>
              <a:rPr lang="ar-SA" altLang="fa-IR" sz="2800" dirty="0" smtClean="0">
                <a:solidFill>
                  <a:srgbClr val="003399"/>
                </a:solidFill>
                <a:cs typeface="B Titr" panose="00000700000000000000" pitchFamily="2" charset="-78"/>
              </a:rPr>
              <a:t>.</a:t>
            </a:r>
            <a:endParaRPr lang="en-US" altLang="fa-IR" sz="28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endParaRPr lang="en-US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انتخاب محل براي لانه سازي ، پراكندگي و ميزان هر كدام از اين گونه ها مربوط به انواع خاكها اختصاصي است</a:t>
            </a:r>
            <a:r>
              <a:rPr lang="en-US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91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4000" dirty="0" smtClean="0">
                <a:cs typeface="B Titr" panose="00000700000000000000" pitchFamily="2" charset="-78"/>
              </a:rPr>
              <a:t>جستجو در مكان هاي ديگر</a:t>
            </a:r>
            <a:endParaRPr lang="en-US" altLang="fa-IR" sz="4000" dirty="0" smtClean="0">
              <a:cs typeface="B Titr" panose="00000700000000000000" pitchFamily="2" charset="-78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همچنين كژدم ها را در لابلاي الوار ها و در شكاف هاي موجود ديوار هاي سنگي منازل و باغ ها و در لابلاي پاكت هاي سيماني خالي و يا پارچه هاي كهنه كه به عنوان راه بند آب در كانال هاي آبياري نخلستان ها و باغ ها و در زير برگ و تنه بريده درختان مي توان  صيد نمود</a:t>
            </a:r>
          </a:p>
          <a:p>
            <a:pPr eaLnBrk="1" hangingPunct="1">
              <a:lnSpc>
                <a:spcPct val="90000"/>
              </a:lnSpc>
            </a:pPr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 با جستجو در شكاف‌هاي ديواره  جداول باغچه‌ها</a:t>
            </a: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 در درون منازل مسكوني مي توان به صيد  آنان اقدام كرد</a:t>
            </a:r>
            <a:endParaRPr lang="ar-SA" altLang="fa-IR" sz="2800" b="1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همچنين </a:t>
            </a:r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 كژدم ها را كشاورزان در فصل زمستان در لابلاي تاپاله هاي خشك شده كه به منظور سوخت استفاده مي شود</a:t>
            </a: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به تعداد زياد مي بينند كه مي توان با دقت به صيد آنان اقدام نمود</a:t>
            </a:r>
            <a:endParaRPr lang="en-US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07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3" y="136117"/>
            <a:ext cx="9183189" cy="64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81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7429" y="0"/>
            <a:ext cx="979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4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2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98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348251"/>
            <a:ext cx="9601200" cy="66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3" y="1"/>
            <a:ext cx="9009016" cy="67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42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1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90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9875520" cy="86650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ar-SA" altLang="fa-IR" sz="3200" dirty="0" smtClean="0">
                <a:cs typeface="B Titr" panose="00000700000000000000" pitchFamily="2" charset="-78"/>
              </a:rPr>
              <a:t>جستجوي زيستگاه ها</a:t>
            </a:r>
            <a:endParaRPr lang="en-US" altLang="fa-IR" sz="3200" dirty="0" smtClean="0">
              <a:cs typeface="B Titr" panose="00000700000000000000" pitchFamily="2" charset="-78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7257" y="2057400"/>
            <a:ext cx="7511143" cy="4038600"/>
          </a:xfrm>
        </p:spPr>
        <p:txBody>
          <a:bodyPr/>
          <a:lstStyle/>
          <a:p>
            <a:pPr eaLnBrk="1" hangingPunct="1"/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گونه های گزدم  برحسب  انتخاب پناهگاه به دو گروه حفار  یا لانه ساز و  غیر حفار تقسیم می شوند</a:t>
            </a:r>
          </a:p>
          <a:p>
            <a:pPr eaLnBrk="1" hangingPunct="1"/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كژدم ها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ی غیر حفار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طيف وسيعي از زيستگاهها را در داخل منازل مسكوني و بيرون از منازل و در حاشيه روستاها و يا شهرها اشغال مي نمايند.</a:t>
            </a:r>
            <a:endParaRPr lang="fa-IR" altLang="fa-IR" b="1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12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solidFill>
                  <a:srgbClr val="003399"/>
                </a:solidFill>
                <a:cs typeface="B Titr" panose="00000700000000000000" pitchFamily="2" charset="-78"/>
              </a:rPr>
              <a:t>جستجو در </a:t>
            </a:r>
            <a:r>
              <a:rPr lang="fa-IR" altLang="fa-IR" sz="3600" dirty="0" smtClean="0">
                <a:solidFill>
                  <a:srgbClr val="003399"/>
                </a:solidFill>
                <a:cs typeface="B Titr" panose="00000700000000000000" pitchFamily="2" charset="-78"/>
              </a:rPr>
              <a:t>سوراخ ها و لانه های متروکه سایر حیوانات  در مناطق کویری </a:t>
            </a:r>
            <a:endParaRPr lang="en-US" altLang="fa-IR" sz="36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معمولا كژدم ها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ی  آندرکتونوس کراسیکودا  به غیر از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سوراخ‌ها و شكاف‌هاي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دیوار منازل مسکونی قدیمی در مناطق بیابانی و کویری هم فعالیت دارند </a:t>
            </a:r>
            <a:endParaRPr lang="ar-SA" altLang="fa-IR" b="1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/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اين موجود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ات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در درون شكاف‌ها و سوراخ‌هاي در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پایه های  یا پی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ديوار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های  اماکن مسکونی قدیمی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پناه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مي‌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گیرند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در پي 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 این جور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ديوار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ها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رطوبت </a:t>
            </a:r>
            <a:r>
              <a:rPr lang="fa-IR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 بیشتری   در دسترس جانور است </a:t>
            </a:r>
            <a:r>
              <a:rPr lang="ar-SA" altLang="fa-IR" b="1" dirty="0" smtClean="0">
                <a:solidFill>
                  <a:srgbClr val="003399"/>
                </a:solidFill>
                <a:cs typeface="B Titr" panose="00000700000000000000" pitchFamily="2" charset="-78"/>
              </a:rPr>
              <a:t>و او را از هواي گرم و خشك در امان نگاه مي‌دارد</a:t>
            </a:r>
            <a:endParaRPr lang="fa-IR" altLang="fa-IR" b="1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r>
              <a:rPr lang="fa-IR" altLang="fa-IR" dirty="0">
                <a:solidFill>
                  <a:srgbClr val="003399"/>
                </a:solidFill>
                <a:cs typeface="B Titr" panose="00000700000000000000" pitchFamily="2" charset="-78"/>
              </a:rPr>
              <a:t>اين موجودات </a:t>
            </a:r>
            <a:r>
              <a:rPr lang="fa-IR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همچنین  </a:t>
            </a:r>
            <a:r>
              <a:rPr lang="fa-IR" altLang="fa-IR" dirty="0">
                <a:solidFill>
                  <a:srgbClr val="003399"/>
                </a:solidFill>
                <a:cs typeface="B Titr" panose="00000700000000000000" pitchFamily="2" charset="-78"/>
              </a:rPr>
              <a:t>در درون شكاف‌ها و و لانه های متروکه سایر حیوانات  در مناطق کویری </a:t>
            </a:r>
            <a:r>
              <a:rPr lang="fa-IR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همراه با تعدادی زیادی از سوسک های قاب بال  بسر می برد</a:t>
            </a:r>
            <a:endParaRPr lang="en-US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57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6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ar-SA" altLang="fa-IR" dirty="0" smtClean="0">
                <a:cs typeface="B Titr" panose="00000700000000000000" pitchFamily="2" charset="-78"/>
              </a:rPr>
              <a:t>صيد</a:t>
            </a:r>
            <a:r>
              <a:rPr lang="fa-IR" altLang="fa-IR" dirty="0" smtClean="0">
                <a:cs typeface="B Titr" panose="00000700000000000000" pitchFamily="2" charset="-78"/>
              </a:rPr>
              <a:t> در</a:t>
            </a:r>
            <a:r>
              <a:rPr lang="ar-SA" altLang="fa-IR" dirty="0" smtClean="0">
                <a:cs typeface="B Titr" panose="00000700000000000000" pitchFamily="2" charset="-78"/>
              </a:rPr>
              <a:t> شب</a:t>
            </a:r>
            <a:endParaRPr lang="en-US" altLang="fa-IR" dirty="0" smtClean="0">
              <a:cs typeface="B Titr" panose="00000700000000000000" pitchFamily="2" charset="-78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بهترين موقع صيد شب است چون كژدم ها داراي خاصيت فلورسانس هستند </a:t>
            </a:r>
            <a:endParaRPr lang="fa-IR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/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با استفاده از چراغ ماوراء بنفش ، به راحتي مي توان به وجود آنها در تاريكي پي برد.</a:t>
            </a:r>
          </a:p>
          <a:p>
            <a:pPr eaLnBrk="1" hangingPunct="1"/>
            <a:r>
              <a:rPr lang="en-US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  <a:r>
              <a:rPr lang="ar-SA" altLang="fa-IR" sz="2800" b="1" dirty="0">
                <a:solidFill>
                  <a:srgbClr val="003399"/>
                </a:solidFill>
                <a:cs typeface="B Titr" panose="00000700000000000000" pitchFamily="2" charset="-78"/>
              </a:rPr>
              <a:t>در شب با روشن نمودن چراغ دستي  نور سياه، و نگاهداشتن آن در فاصله 20-15 سانتي‌متري زمين ، ديوار هاي آجري و حركت به اطراف، كژدم‌هاي مشاهده شده كه زير نور ماوراء بنفش چراغ، كاملا درخشان ديده مي‌شوند با استفاده از پنس صيد مي‌شوند.</a:t>
            </a:r>
            <a:r>
              <a:rPr lang="en-US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  <a:endParaRPr lang="ar-SA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/>
            <a:endParaRPr lang="en-US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3753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5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fa-IR" dirty="0" smtClean="0">
                <a:cs typeface="B Titr" panose="00000700000000000000" pitchFamily="2" charset="-78"/>
              </a:rPr>
              <a:t>روش استفاده از تله گودالی</a:t>
            </a:r>
            <a:endParaRPr lang="en-US" altLang="fa-IR" dirty="0" smtClean="0">
              <a:cs typeface="B Titr" panose="00000700000000000000" pitchFamily="2" charset="-78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در اين روش مي توان با حفر گودال  در مناطق كژدم خيز و نصب قوطي و گذاشتن طعمه مناسب نسبت به صيد آنان اقدام كرد</a:t>
            </a:r>
            <a:endParaRPr lang="en-US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كژدم ها در طول شب به منظور شكار و تغذيه  در درون اين قوطي ها افتاده و قادر به آزاد كردن خود نيستند </a:t>
            </a:r>
            <a:endParaRPr lang="en-US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8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130" y="0"/>
            <a:ext cx="354135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b="1" dirty="0" smtClean="0"/>
              <a:t>Pit fall trap </a:t>
            </a:r>
            <a:endParaRPr lang="fa-IR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6013" y="1170709"/>
            <a:ext cx="331334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b="1" dirty="0" smtClean="0"/>
              <a:t>A live trap </a:t>
            </a:r>
            <a:endParaRPr lang="fa-IR" sz="4800" b="1" dirty="0"/>
          </a:p>
        </p:txBody>
      </p:sp>
    </p:spTree>
    <p:extLst>
      <p:ext uri="{BB962C8B-B14F-4D97-AF65-F5344CB8AC3E}">
        <p14:creationId xmlns:p14="http://schemas.microsoft.com/office/powerpoint/2010/main" val="1673243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a-IR" altLang="fa-IR" sz="3600" dirty="0" smtClean="0">
                <a:cs typeface="B Titr" panose="00000700000000000000" pitchFamily="2" charset="-78"/>
              </a:rPr>
              <a:t>روش استفاده از گونی </a:t>
            </a:r>
            <a:r>
              <a:rPr lang="ar-SA" altLang="fa-IR" sz="3600" dirty="0" smtClean="0">
                <a:cs typeface="B Titr" panose="00000700000000000000" pitchFamily="2" charset="-78"/>
              </a:rPr>
              <a:t>ي</a:t>
            </a:r>
            <a:r>
              <a:rPr lang="fa-IR" altLang="fa-IR" sz="3600" dirty="0" smtClean="0">
                <a:cs typeface="B Titr" panose="00000700000000000000" pitchFamily="2" charset="-78"/>
              </a:rPr>
              <a:t>اپارچه خ</a:t>
            </a:r>
            <a:r>
              <a:rPr lang="ar-SA" altLang="fa-IR" sz="3600" dirty="0" smtClean="0">
                <a:cs typeface="B Titr" panose="00000700000000000000" pitchFamily="2" charset="-78"/>
              </a:rPr>
              <a:t>ي</a:t>
            </a:r>
            <a:r>
              <a:rPr lang="fa-IR" altLang="fa-IR" sz="3600" dirty="0" smtClean="0">
                <a:cs typeface="B Titr" panose="00000700000000000000" pitchFamily="2" charset="-78"/>
              </a:rPr>
              <a:t>س</a:t>
            </a:r>
            <a:endParaRPr lang="en-US" altLang="fa-IR" sz="3600" dirty="0" smtClean="0">
              <a:cs typeface="B Titr" panose="00000700000000000000" pitchFamily="2" charset="-78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در اين روش كه در مناطق گرمسيري كاربرد دارد قطعات گوني يا پارچه هاي زخيم را خيس مي كنند</a:t>
            </a:r>
          </a:p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كژدم با توجه با نيازشان به رطوبت و آب شب به آن نزديك شده و زير آن مي خزند</a:t>
            </a:r>
          </a:p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در اول بامداد مي توان با احتياط نسبت به جمع آوري آنان اقدام نمود</a:t>
            </a:r>
            <a:endParaRPr lang="en-US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63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ar-SA" altLang="fa-IR" sz="5400" dirty="0" smtClean="0">
                <a:cs typeface="B Titr" panose="00000700000000000000" pitchFamily="2" charset="-78"/>
              </a:rPr>
              <a:t>روش صيد كژدم و ارسال و نگهداري آن</a:t>
            </a:r>
            <a:r>
              <a:rPr lang="en-US" altLang="fa-IR" sz="5400" dirty="0" smtClean="0">
                <a:cs typeface="B Titr" panose="00000700000000000000" pitchFamily="2" charset="-78"/>
              </a:rPr>
              <a:t>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ar-SA" altLang="fa-IR" dirty="0" smtClean="0">
                <a:cs typeface="B Titr" panose="00000700000000000000" pitchFamily="2" charset="-78"/>
              </a:rPr>
              <a:t>توسط دكتر روح اله دهقاني </a:t>
            </a:r>
          </a:p>
          <a:p>
            <a:pPr eaLnBrk="1" hangingPunct="1"/>
            <a:r>
              <a:rPr lang="ar-SA" altLang="fa-IR" dirty="0" smtClean="0">
                <a:cs typeface="B Titr" panose="00000700000000000000" pitchFamily="2" charset="-78"/>
              </a:rPr>
              <a:t>استاد دانشگاه علوم پزشكي كاشان</a:t>
            </a:r>
            <a:endParaRPr lang="en-US" altLang="fa-IR" dirty="0" smtClean="0">
              <a:cs typeface="B Titr" panose="00000700000000000000" pitchFamily="2" charset="-78"/>
            </a:endParaRPr>
          </a:p>
          <a:p>
            <a:pPr eaLnBrk="1" hangingPunct="1"/>
            <a:endParaRPr lang="en-US" altLang="fa-IR" dirty="0" smtClean="0"/>
          </a:p>
        </p:txBody>
      </p:sp>
    </p:spTree>
    <p:extLst>
      <p:ext uri="{BB962C8B-B14F-4D97-AF65-F5344CB8AC3E}">
        <p14:creationId xmlns:p14="http://schemas.microsoft.com/office/powerpoint/2010/main" val="19589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cs typeface="B Titr" panose="00000700000000000000" pitchFamily="2" charset="-78"/>
              </a:rPr>
              <a:t>ضرورت جمع آوري و صيد</a:t>
            </a:r>
            <a:endParaRPr lang="en-US" altLang="fa-IR" sz="3600" dirty="0" smtClean="0">
              <a:cs typeface="B Titr" panose="00000700000000000000" pitchFamily="2" charset="-78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لازمه تشخيص</a:t>
            </a:r>
            <a:r>
              <a:rPr lang="fa-IR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، مطالعه ویژه های زیستی </a:t>
            </a:r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و طبقه بندي كژدم مانند هر جانوري ديگر در اختيار داشتن نمونه سالم است.</a:t>
            </a:r>
            <a:endParaRPr lang="fa-IR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بدين منظور بايد دقت كرد تا در هنگام صيد لطمه اي به آن وارد نشود</a:t>
            </a:r>
            <a:r>
              <a:rPr lang="en-US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24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9875520" cy="69668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cs typeface="B Titr" panose="00000700000000000000" pitchFamily="2" charset="-78"/>
              </a:rPr>
              <a:t>روش صيد و رعايت احتياط لازم</a:t>
            </a:r>
            <a:endParaRPr lang="en-US" altLang="fa-IR" sz="3600" dirty="0" smtClean="0">
              <a:cs typeface="B Titr" panose="00000700000000000000" pitchFamily="2" charset="-78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514" y="1449977"/>
            <a:ext cx="11077303" cy="464602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براي جستجو نيز بايد احتياط هاي لازم مراعات شود.</a:t>
            </a:r>
            <a:endParaRPr lang="fa-IR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براي اين كار بهتر است محل مشكوك با پنس ، چوب يا  وسيله اي مناسب مورد كاوش قرار گيرد.</a:t>
            </a:r>
            <a:endParaRPr lang="fa-IR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درصورت مشاهده كژدم ن</a:t>
            </a: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با</a:t>
            </a: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يد به آن دست زد. </a:t>
            </a:r>
            <a:endParaRPr lang="fa-IR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مي توان از پنس ، انبر يا در صورت در دسترس نبودن اين وسايل ، از دو قطعه چوب استفاده كرد. </a:t>
            </a:r>
            <a:endParaRPr lang="fa-IR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كژدم را بايد از دم گرفت و سپس آن را به داخل ظرف در دار قرار داد</a:t>
            </a:r>
            <a:endParaRPr lang="fa-IR" altLang="fa-IR" sz="2800" dirty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ar-SA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در صورتي كه در مدت طولاني اين ظرف ها بايد چند سوراخ در درب داشته ياشد و جريان هوا مانع ازدياد گرما ، رطوبت و گنديدگي نمونه مي شود.</a:t>
            </a:r>
            <a:r>
              <a:rPr lang="en-US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0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33375"/>
            <a:ext cx="8229600" cy="57927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پناهگاه ها يا زيستگاه  هاي كژدم </a:t>
            </a:r>
            <a:r>
              <a:rPr lang="fa-IR" altLang="fa-IR" sz="2800" dirty="0" smtClean="0">
                <a:solidFill>
                  <a:srgbClr val="003399"/>
                </a:solidFill>
                <a:cs typeface="B Titr" panose="00000700000000000000" pitchFamily="2" charset="-78"/>
              </a:rPr>
              <a:t>هاي غیرحفار  </a:t>
            </a: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در ايران  شامل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شكاف‌ها و سوراخ‌هاي موجود در زير سنگ‌ها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زير پوسته درختان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در داخل شكاف‌هاي جداول باغچه‌ها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زير مصالح ساختماني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 زير لشمه‌ها و داخل سله‌ها 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و سوراخ‌هاي ديوارهاي قديمي و گلي مي باشد. </a:t>
            </a: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از ديگر زيستگاههاي كژدم ها  سنگ چين‌هاي اطراف </a:t>
            </a:r>
            <a:endParaRPr lang="fa-IR" altLang="fa-IR" sz="28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90000"/>
              </a:lnSpc>
            </a:pPr>
            <a:r>
              <a:rPr lang="fa-IR" altLang="fa-IR" sz="2800" dirty="0" smtClean="0">
                <a:solidFill>
                  <a:srgbClr val="003399"/>
                </a:solidFill>
                <a:cs typeface="B Titr" panose="00000700000000000000" pitchFamily="2" charset="-78"/>
              </a:rPr>
              <a:t>كشتزارها </a:t>
            </a:r>
            <a:r>
              <a:rPr lang="fa-IR" altLang="fa-IR" sz="2800" dirty="0">
                <a:solidFill>
                  <a:srgbClr val="003399"/>
                </a:solidFill>
                <a:cs typeface="B Titr" panose="00000700000000000000" pitchFamily="2" charset="-78"/>
              </a:rPr>
              <a:t>است</a:t>
            </a:r>
            <a:r>
              <a:rPr lang="fa-IR" altLang="fa-IR" sz="2000" dirty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  <a:endParaRPr lang="fa-IR" altLang="fa-IR" sz="2000" dirty="0" smtClean="0">
              <a:solidFill>
                <a:srgbClr val="003399"/>
              </a:solidFill>
              <a:cs typeface="B Titr" panose="00000700000000000000" pitchFamily="2" charset="-78"/>
            </a:endParaRPr>
          </a:p>
          <a:p>
            <a:pPr eaLnBrk="1" hangingPunct="1">
              <a:lnSpc>
                <a:spcPct val="90000"/>
              </a:lnSpc>
            </a:pPr>
            <a:r>
              <a:rPr lang="fa-IR" altLang="fa-IR" sz="2000" dirty="0" smtClean="0">
                <a:solidFill>
                  <a:srgbClr val="003399"/>
                </a:solidFill>
                <a:cs typeface="B Titr" panose="00000700000000000000" pitchFamily="2" charset="-78"/>
              </a:rPr>
              <a:t>بیشتر گونه های گزدم در ایران غیر حفار(حدود 90 درصد) هستند </a:t>
            </a:r>
            <a:endParaRPr lang="en-US" altLang="fa-IR" sz="2000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14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cs typeface="B Titr" panose="00000700000000000000" pitchFamily="2" charset="-78"/>
              </a:rPr>
              <a:t>ارسال نمونه زنده </a:t>
            </a:r>
            <a:endParaRPr lang="en-US" altLang="fa-IR" sz="3600" dirty="0" smtClean="0">
              <a:cs typeface="B Titr" panose="00000700000000000000" pitchFamily="2" charset="-7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ar-SA" altLang="fa-IR" sz="2400" dirty="0">
                <a:solidFill>
                  <a:srgbClr val="003399"/>
                </a:solidFill>
                <a:cs typeface="B Titr" panose="00000700000000000000" pitchFamily="2" charset="-78"/>
              </a:rPr>
              <a:t>ارسال نمونه زنده بايد با استفاده از قوطي و جعبه مناسب و مطمئن انجام شود.</a:t>
            </a:r>
          </a:p>
          <a:p>
            <a:pPr eaLnBrk="1" hangingPunct="1">
              <a:lnSpc>
                <a:spcPct val="80000"/>
              </a:lnSpc>
            </a:pPr>
            <a:r>
              <a:rPr lang="ar-SA" altLang="fa-IR" sz="2400" dirty="0">
                <a:solidFill>
                  <a:srgbClr val="003399"/>
                </a:solidFill>
                <a:cs typeface="B Titr" panose="00000700000000000000" pitchFamily="2" charset="-78"/>
              </a:rPr>
              <a:t> قوطي هاي حامل كژدم را كه به طور مجزا بسته بندي شده اند ، داخل جعبه چوبي مناسبي قرار مي دهيم و با لفاف پارچه اي آن را بسته بندي مي كنيم. </a:t>
            </a:r>
          </a:p>
          <a:p>
            <a:pPr eaLnBrk="1" hangingPunct="1">
              <a:lnSpc>
                <a:spcPct val="80000"/>
              </a:lnSpc>
            </a:pPr>
            <a:r>
              <a:rPr lang="ar-SA" altLang="fa-IR" sz="2400" dirty="0">
                <a:solidFill>
                  <a:srgbClr val="003399"/>
                </a:solidFill>
                <a:cs typeface="B Titr" panose="00000700000000000000" pitchFamily="2" charset="-78"/>
              </a:rPr>
              <a:t>اين جعبه بايد بدون شيار يا شكاف باشد و در ان به طور قابل اطميناني بسته باشد.</a:t>
            </a:r>
          </a:p>
          <a:p>
            <a:pPr eaLnBrk="1" hangingPunct="1">
              <a:lnSpc>
                <a:spcPct val="80000"/>
              </a:lnSpc>
            </a:pPr>
            <a:r>
              <a:rPr lang="ar-SA" altLang="fa-IR" sz="2400" dirty="0">
                <a:solidFill>
                  <a:srgbClr val="003399"/>
                </a:solidFill>
                <a:cs typeface="B Titr" panose="00000700000000000000" pitchFamily="2" charset="-78"/>
              </a:rPr>
              <a:t> روي لفاف پارچه اي زير محلي كه آدرس نوشته مي شود، بايد عبارت  (( محتوي كژدم زنده- خطرناك )) را با  رنگ قرمز، به طوري كه جلب توجه كند، نوشت  و با سريعترين وسيله آن را به مقصد رساند. </a:t>
            </a:r>
          </a:p>
          <a:p>
            <a:pPr eaLnBrk="1" hangingPunct="1">
              <a:lnSpc>
                <a:spcPct val="80000"/>
              </a:lnSpc>
            </a:pPr>
            <a:r>
              <a:rPr lang="ar-SA" altLang="fa-IR" sz="2400" dirty="0">
                <a:solidFill>
                  <a:srgbClr val="003399"/>
                </a:solidFill>
                <a:cs typeface="B Titr" panose="00000700000000000000" pitchFamily="2" charset="-78"/>
              </a:rPr>
              <a:t>چنانچه در بين كژدم هاي ارسالي نمونه اي موجب گزش شده باشد، بايد تمام عوارض و نشانه هاي كلينيكي مصدوم و مشخصات سني وي ، مرگ يا بهبود او را همراه نمونه فرستاد.</a:t>
            </a:r>
          </a:p>
        </p:txBody>
      </p:sp>
    </p:spTree>
    <p:extLst>
      <p:ext uri="{BB962C8B-B14F-4D97-AF65-F5344CB8AC3E}">
        <p14:creationId xmlns:p14="http://schemas.microsoft.com/office/powerpoint/2010/main" val="9484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ar-SA" altLang="fa-IR" sz="3600" dirty="0" smtClean="0">
                <a:cs typeface="B Titr" panose="00000700000000000000" pitchFamily="2" charset="-78"/>
              </a:rPr>
              <a:t>ارسال نمونه </a:t>
            </a:r>
            <a:r>
              <a:rPr lang="fa-IR" altLang="fa-IR" sz="3600" dirty="0" smtClean="0">
                <a:cs typeface="B Titr" panose="00000700000000000000" pitchFamily="2" charset="-78"/>
              </a:rPr>
              <a:t> با بسته های کاغذی </a:t>
            </a:r>
            <a:endParaRPr lang="en-US" altLang="fa-IR" sz="3600" dirty="0" smtClean="0">
              <a:cs typeface="B Titr" panose="00000700000000000000" pitchFamily="2" charset="-78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براي فرستادن نمونه زنده با پست، مي توان از پاكت هاي پستي استفاده كرد.</a:t>
            </a:r>
          </a:p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هر كژدم را در پاكت مجزائي قرار مي دهيم و در پاكت را  مي چسبانيم. </a:t>
            </a:r>
          </a:p>
          <a:p>
            <a:pPr eaLnBrk="1" hangingPunct="1"/>
            <a:r>
              <a:rPr lang="ar-SA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اين پاكت ها كه مشخصات مورد نظر روي انها نوشته شده و با رنگ قرمز محتواي آن مشخص گرديده است به ترتيبي كه قبلا اشاره شده، در جعبه چوبي يا پلاستيكي مطمئن بسته بندي و ارسال مي گردند</a:t>
            </a:r>
            <a:r>
              <a:rPr lang="en-US" altLang="fa-IR" dirty="0" smtClean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</a:p>
          <a:p>
            <a:pPr eaLnBrk="1" hangingPunct="1"/>
            <a:endParaRPr lang="en-US" altLang="fa-IR" dirty="0" smtClean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50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4" y="0"/>
            <a:ext cx="990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5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5" y="16024"/>
            <a:ext cx="9697936" cy="68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1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" y="64477"/>
            <a:ext cx="10480288" cy="66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91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9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9" y="741590"/>
            <a:ext cx="9875520" cy="709749"/>
          </a:xfrm>
        </p:spPr>
        <p:txBody>
          <a:bodyPr>
            <a:noAutofit/>
          </a:bodyPr>
          <a:lstStyle/>
          <a:p>
            <a:pPr algn="ctr" eaLnBrk="1" hangingPunct="1"/>
            <a:r>
              <a:rPr lang="ar-SA" altLang="fa-IR" sz="4000" dirty="0">
                <a:solidFill>
                  <a:srgbClr val="003399"/>
                </a:solidFill>
                <a:cs typeface="B Titr" panose="00000700000000000000" pitchFamily="2" charset="-78"/>
              </a:rPr>
              <a:t>شكارچي هاي كژدم</a:t>
            </a:r>
            <a:br>
              <a:rPr lang="ar-SA" altLang="fa-IR" sz="4000" dirty="0">
                <a:solidFill>
                  <a:srgbClr val="003399"/>
                </a:solidFill>
                <a:cs typeface="B Titr" panose="00000700000000000000" pitchFamily="2" charset="-78"/>
              </a:rPr>
            </a:br>
            <a:endParaRPr lang="en-US" altLang="fa-IR" sz="4000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109" y="1451339"/>
            <a:ext cx="11077301" cy="3904433"/>
          </a:xfrm>
        </p:spPr>
        <p:txBody>
          <a:bodyPr/>
          <a:lstStyle/>
          <a:p>
            <a:pPr eaLnBrk="1" hangingPunct="1"/>
            <a:r>
              <a:rPr lang="ar-SA" altLang="fa-IR" dirty="0" smtClean="0">
                <a:cs typeface="B Lotus" panose="00000400000000000000" pitchFamily="2" charset="-78"/>
              </a:rPr>
              <a:t>كژدم ها طعمه هاي جذابي هستند عوامل موثر در شكار شدن كژدم ها ، اندازه بزرگ بدن آنها، سرشار بودن از مواد غذائي، فراواني جمعيت، نداشتن دفاع مناسب، قابل پيش بيني بودن دفاع آنها مي باشد.</a:t>
            </a:r>
            <a:endParaRPr lang="en-US" altLang="fa-IR" dirty="0" smtClean="0">
              <a:cs typeface="B Lotus" panose="00000400000000000000" pitchFamily="2" charset="-78"/>
            </a:endParaRPr>
          </a:p>
          <a:p>
            <a:pPr eaLnBrk="1" hangingPunct="1"/>
            <a:r>
              <a:rPr lang="ar-SA" altLang="fa-IR" dirty="0" smtClean="0">
                <a:cs typeface="B Lotus" panose="00000400000000000000" pitchFamily="2" charset="-78"/>
              </a:rPr>
              <a:t> حداقل 142 مهره دار و 26 بي مهره از كژدم ها تغذيه مي كنند. بخش اعظم رژيم غذائي بعضي از شكارچي ها از كژدم تامين مي شود.</a:t>
            </a:r>
            <a:endParaRPr lang="en-US" altLang="fa-IR" dirty="0" smtClean="0">
              <a:cs typeface="B Lotus" panose="00000400000000000000" pitchFamily="2" charset="-78"/>
            </a:endParaRPr>
          </a:p>
          <a:p>
            <a:pPr eaLnBrk="1" hangingPunct="1"/>
            <a:r>
              <a:rPr lang="ar-SA" altLang="fa-IR" dirty="0" smtClean="0">
                <a:cs typeface="B Lotus" panose="00000400000000000000" pitchFamily="2" charset="-78"/>
              </a:rPr>
              <a:t> از بند پايان ، صدپايان ، بيوه هاي سياه، سوسك هاي شكارچي  و رطيل ها ، مورچه هاي دروگر  و از مهره داران ، پرندگان مانند جغد شاخ بزرگ، پرنده هاي حشره خوار، روباه، موش هاي ملخ خوار، جوجه تيغي و تعداد زيادي از مهره داران ديگر از كژدم ها تغذيه مي كنند</a:t>
            </a:r>
            <a:r>
              <a:rPr lang="en-US" altLang="fa-IR" dirty="0" smtClean="0">
                <a:cs typeface="B Lotus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2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89" y="260284"/>
            <a:ext cx="4728754" cy="64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89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fa-IR" smtClean="0"/>
          </a:p>
        </p:txBody>
      </p:sp>
      <p:pic>
        <p:nvPicPr>
          <p:cNvPr id="142339" name="Picture 3" descr="عكس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195" y="13061"/>
            <a:ext cx="11535820" cy="67543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 rot="16200000">
            <a:off x="10059343" y="6158707"/>
            <a:ext cx="46166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a-IR" sz="1800" b="1">
                <a:solidFill>
                  <a:srgbClr val="FFFF00"/>
                </a:solidFill>
              </a:rPr>
              <a:t>D.R.D</a:t>
            </a:r>
          </a:p>
        </p:txBody>
      </p:sp>
    </p:spTree>
    <p:extLst>
      <p:ext uri="{BB962C8B-B14F-4D97-AF65-F5344CB8AC3E}">
        <p14:creationId xmlns:p14="http://schemas.microsoft.com/office/powerpoint/2010/main" val="6164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49" y="1"/>
            <a:ext cx="9526779" cy="68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6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4584" y="2057400"/>
            <a:ext cx="10271288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fa-IR" alt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گونه های حفار ایران</a:t>
            </a:r>
          </a:p>
          <a:p>
            <a:pPr eaLnBrk="1" hangingPunct="1"/>
            <a:r>
              <a:rPr lang="fa-IR" alt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در </a:t>
            </a:r>
            <a:r>
              <a:rPr lang="fa-IR" altLang="fa-IR" sz="4000" dirty="0">
                <a:solidFill>
                  <a:srgbClr val="003399"/>
                </a:solidFill>
                <a:cs typeface="B Titr" panose="00000700000000000000" pitchFamily="2" charset="-78"/>
              </a:rPr>
              <a:t>ايران </a:t>
            </a:r>
            <a:r>
              <a:rPr lang="fa-IR" alt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گونه های  جنس </a:t>
            </a:r>
            <a:r>
              <a:rPr lang="en-US" altLang="fa-IR" sz="4000" dirty="0" err="1" smtClean="0">
                <a:solidFill>
                  <a:srgbClr val="003399"/>
                </a:solidFill>
                <a:cs typeface="B Titr" panose="00000700000000000000" pitchFamily="2" charset="-78"/>
              </a:rPr>
              <a:t>Odonthobuthus</a:t>
            </a:r>
            <a:r>
              <a:rPr lang="en-US" alt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 </a:t>
            </a:r>
            <a:r>
              <a:rPr lang="fa-IR" alt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و گونه </a:t>
            </a:r>
            <a:r>
              <a:rPr lang="en-US" altLang="fa-IR" sz="4000" i="1" dirty="0">
                <a:solidFill>
                  <a:srgbClr val="003399"/>
                </a:solidFill>
                <a:cs typeface="B Titr" panose="00000700000000000000" pitchFamily="2" charset="-78"/>
              </a:rPr>
              <a:t>Scorpio </a:t>
            </a:r>
            <a:r>
              <a:rPr lang="en-US" altLang="fa-IR" sz="4000" i="1" dirty="0" err="1">
                <a:solidFill>
                  <a:srgbClr val="003399"/>
                </a:solidFill>
                <a:cs typeface="B Titr" panose="00000700000000000000" pitchFamily="2" charset="-78"/>
              </a:rPr>
              <a:t>maurus</a:t>
            </a:r>
            <a:r>
              <a:rPr lang="fa-IR" altLang="fa-IR" sz="4000" dirty="0">
                <a:solidFill>
                  <a:srgbClr val="003399"/>
                </a:solidFill>
                <a:cs typeface="B Titr" panose="00000700000000000000" pitchFamily="2" charset="-78"/>
              </a:rPr>
              <a:t> لانه سازي مي كنند لانه هاي كژدم اسكورپيو مائوروس ساده تر و تونل كوتاه تري نسبت به ادنتوبوتوس </a:t>
            </a:r>
            <a:r>
              <a:rPr lang="fa-IR" alt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دارد</a:t>
            </a:r>
            <a:r>
              <a:rPr lang="fa-IR" altLang="fa-IR" sz="4000" dirty="0">
                <a:solidFill>
                  <a:srgbClr val="003399"/>
                </a:solidFill>
                <a:cs typeface="B Titr" panose="00000700000000000000" pitchFamily="2" charset="-78"/>
              </a:rPr>
              <a:t>. </a:t>
            </a:r>
            <a:endParaRPr lang="en-US" altLang="fa-IR" sz="4000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69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3" y="49325"/>
            <a:ext cx="4820195" cy="66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65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104503"/>
            <a:ext cx="9109868" cy="66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0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50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r>
              <a:rPr lang="ar-SA" altLang="fa-IR" sz="2400" b="1" dirty="0">
                <a:cs typeface="B Koodak" panose="00000700000000000000" pitchFamily="2" charset="-78"/>
              </a:rPr>
              <a:t>چگونگي حفاظت فرد در  جلوگيري از بر خورد با </a:t>
            </a:r>
            <a:r>
              <a:rPr lang="fa-IR" altLang="fa-IR" sz="2400" b="1" dirty="0" smtClean="0">
                <a:cs typeface="B Koodak" panose="00000700000000000000" pitchFamily="2" charset="-78"/>
              </a:rPr>
              <a:t>گزدم ها</a:t>
            </a:r>
            <a:r>
              <a:rPr lang="ar-SA" altLang="fa-IR" sz="2400" b="1" dirty="0" smtClean="0">
                <a:cs typeface="B Koodak" panose="00000700000000000000" pitchFamily="2" charset="-78"/>
              </a:rPr>
              <a:t>:</a:t>
            </a:r>
            <a:r>
              <a:rPr lang="ar-SA" altLang="fa-IR" sz="2400" b="1" dirty="0">
                <a:cs typeface="B Koodak" panose="00000700000000000000" pitchFamily="2" charset="-78"/>
              </a:rPr>
              <a:t/>
            </a:r>
            <a:br>
              <a:rPr lang="ar-SA" altLang="fa-IR" sz="2400" b="1" dirty="0">
                <a:cs typeface="B Koodak" panose="00000700000000000000" pitchFamily="2" charset="-78"/>
              </a:rPr>
            </a:br>
            <a:endParaRPr lang="en-US" altLang="fa-IR" sz="2400" b="1" dirty="0">
              <a:cs typeface="B Koodak" panose="00000700000000000000" pitchFamily="2" charset="-78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25" y="981075"/>
            <a:ext cx="8072438" cy="5162550"/>
          </a:xfrm>
        </p:spPr>
        <p:txBody>
          <a:bodyPr/>
          <a:lstStyle/>
          <a:p>
            <a:pPr algn="r" rtl="1">
              <a:buFontTx/>
              <a:buNone/>
            </a:pPr>
            <a:r>
              <a:rPr lang="ar-SA" altLang="fa-IR" sz="2800" b="1" dirty="0">
                <a:cs typeface="B Koodak" panose="00000700000000000000" pitchFamily="2" charset="-78"/>
              </a:rPr>
              <a:t>الف-</a:t>
            </a:r>
            <a:r>
              <a:rPr lang="fa-IR" altLang="fa-IR" sz="2800" b="1" dirty="0">
                <a:cs typeface="B Koodak" panose="00000700000000000000" pitchFamily="2" charset="-78"/>
              </a:rPr>
              <a:t>جلوگیری </a:t>
            </a:r>
            <a:r>
              <a:rPr lang="ar-SA" altLang="fa-IR" sz="2800" b="1" dirty="0">
                <a:cs typeface="B Koodak" panose="00000700000000000000" pitchFamily="2" charset="-78"/>
              </a:rPr>
              <a:t>كودكان </a:t>
            </a:r>
            <a:r>
              <a:rPr lang="fa-IR" altLang="fa-IR" sz="2800" b="1" dirty="0">
                <a:cs typeface="B Koodak" panose="00000700000000000000" pitchFamily="2" charset="-78"/>
              </a:rPr>
              <a:t>از راه رفتن </a:t>
            </a:r>
            <a:r>
              <a:rPr lang="ar-SA" altLang="fa-IR" sz="2800" b="1" dirty="0">
                <a:cs typeface="B Koodak" panose="00000700000000000000" pitchFamily="2" charset="-78"/>
              </a:rPr>
              <a:t>با پاي برهنه يا دم پائي</a:t>
            </a:r>
            <a:r>
              <a:rPr lang="fa-IR" altLang="fa-IR" sz="2800" b="1" dirty="0">
                <a:cs typeface="B Koodak" panose="00000700000000000000" pitchFamily="2" charset="-78"/>
              </a:rPr>
              <a:t>.</a:t>
            </a:r>
            <a:r>
              <a:rPr lang="ar-SA" altLang="fa-IR" sz="2800" b="1" dirty="0">
                <a:cs typeface="B Koodak" panose="00000700000000000000" pitchFamily="2" charset="-78"/>
              </a:rPr>
              <a:t>گارگران و كشاورزان در هنگام كار در شب از كفش هاي ساقدار يا چكمه استفاده كنند</a:t>
            </a:r>
          </a:p>
          <a:p>
            <a:pPr algn="r">
              <a:buFontTx/>
              <a:buNone/>
            </a:pPr>
            <a:r>
              <a:rPr lang="ar-SA" altLang="fa-IR" sz="2800" b="1" dirty="0">
                <a:cs typeface="B Koodak" panose="00000700000000000000" pitchFamily="2" charset="-78"/>
              </a:rPr>
              <a:t>ب-در هنگام كار و جابجا كردن مصالح ساختماني ، الوار وچوب ازدستكش استفاده شود. </a:t>
            </a:r>
          </a:p>
          <a:p>
            <a:pPr algn="r">
              <a:buFontTx/>
              <a:buNone/>
            </a:pPr>
            <a:r>
              <a:rPr lang="ar-SA" altLang="fa-IR" sz="2800" b="1" dirty="0">
                <a:cs typeface="B Koodak" panose="00000700000000000000" pitchFamily="2" charset="-78"/>
              </a:rPr>
              <a:t>ج-هنگام خواب از تخت هاي پايه بلند فلزي (لوله اي گالوانيزه) استفاده شود. وسايل خواب قبل از استفاده مورد بازرسي قرار گيرند</a:t>
            </a:r>
          </a:p>
          <a:p>
            <a:pPr algn="r">
              <a:buFontTx/>
              <a:buNone/>
            </a:pPr>
            <a:r>
              <a:rPr lang="ar-SA" altLang="fa-IR" sz="2800" b="1" dirty="0">
                <a:cs typeface="B Koodak" panose="00000700000000000000" pitchFamily="2" charset="-78"/>
              </a:rPr>
              <a:t>د-از هر گونه تماس تخت و وسايل خواب مانند بالش ، تشك و پشه بند با ديوار وتنه يا شاخ و برگ درختان جلوگيري شود. </a:t>
            </a:r>
          </a:p>
        </p:txBody>
      </p:sp>
    </p:spTree>
    <p:extLst>
      <p:ext uri="{BB962C8B-B14F-4D97-AF65-F5344CB8AC3E}">
        <p14:creationId xmlns:p14="http://schemas.microsoft.com/office/powerpoint/2010/main" val="2198624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09751" y="285751"/>
            <a:ext cx="8501063" cy="6143625"/>
          </a:xfrm>
        </p:spPr>
        <p:txBody>
          <a:bodyPr/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ar-SA" altLang="fa-IR" b="1" smtClean="0">
                <a:cs typeface="B Koodak" panose="00000700000000000000" pitchFamily="2" charset="-78"/>
              </a:rPr>
              <a:t>ه- هنگام رفتن به گردش يا تفريح از نشستن يا خوابيدن به روي زمين به خصوص در اوايل شب خوداري شود و در پايان وسايل و لوازم مانند پتو و زير انداز با احتياط جمع آوري شود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ar-SA" altLang="fa-IR" b="1" smtClean="0">
                <a:cs typeface="B Koodak" panose="00000700000000000000" pitchFamily="2" charset="-78"/>
              </a:rPr>
              <a:t>و- از توقف كردن در جاده هاي بياباني و نشستن روي خاك هاي انباشته شده ممانعت به عمل آيد.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ar-SA" altLang="fa-IR" b="1" smtClean="0">
                <a:cs typeface="B Koodak" panose="00000700000000000000" pitchFamily="2" charset="-78"/>
              </a:rPr>
              <a:t>ز-  منازل از نور كافي برخوردار باشند وچراغ هاي حياط ، مستراح و يا آشپزخانه در طول شب بويژه در مناطق روستائي روشن باشند.</a:t>
            </a:r>
          </a:p>
          <a:p>
            <a:pPr algn="r" rtl="1">
              <a:lnSpc>
                <a:spcPct val="90000"/>
              </a:lnSpc>
              <a:buFontTx/>
              <a:buNone/>
            </a:pPr>
            <a:r>
              <a:rPr lang="ar-SA" altLang="fa-IR" b="1" smtClean="0">
                <a:cs typeface="B Koodak" panose="00000700000000000000" pitchFamily="2" charset="-78"/>
              </a:rPr>
              <a:t>ح- </a:t>
            </a:r>
            <a:r>
              <a:rPr lang="fa-IR" altLang="fa-IR" b="1" smtClean="0">
                <a:cs typeface="B Koodak" panose="00000700000000000000" pitchFamily="2" charset="-78"/>
              </a:rPr>
              <a:t>هنگام  حمل و جابجای علوفه  وپاک کردن سبزی  از دستکش  استفاده </a:t>
            </a:r>
            <a:r>
              <a:rPr lang="fa-IR" altLang="fa-IR" b="1" i="1" smtClean="0">
                <a:cs typeface="B Koodak" panose="00000700000000000000" pitchFamily="2" charset="-78"/>
              </a:rPr>
              <a:t>شود</a:t>
            </a:r>
          </a:p>
          <a:p>
            <a:pPr algn="r" rtl="1">
              <a:lnSpc>
                <a:spcPct val="90000"/>
              </a:lnSpc>
              <a:buFontTx/>
              <a:buNone/>
            </a:pPr>
            <a:r>
              <a:rPr lang="fa-IR" altLang="fa-IR" b="1" i="1" smtClean="0">
                <a:cs typeface="B Koodak" panose="00000700000000000000" pitchFamily="2" charset="-78"/>
              </a:rPr>
              <a:t>ت-</a:t>
            </a:r>
            <a:endParaRPr lang="en-US" altLang="fa-IR" b="1" smtClean="0">
              <a:cs typeface="B Koodak" panose="00000700000000000000" pitchFamily="2" charset="-78"/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en-US" altLang="fa-IR" smtClean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5132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R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67188" y="6000750"/>
            <a:ext cx="5429250" cy="857250"/>
          </a:xfrm>
          <a:prstGeom prst="rect">
            <a:avLst/>
          </a:prstGeom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kern="0" dirty="0">
                <a:solidFill>
                  <a:srgbClr val="000099"/>
                </a:solidFill>
                <a:latin typeface="Arial"/>
                <a:cs typeface="B Mehr" pitchFamily="2" charset="-78"/>
              </a:rPr>
              <a:t>با سپاس از توجه شما</a:t>
            </a:r>
            <a:endParaRPr lang="en-US" sz="4400" kern="0" dirty="0">
              <a:solidFill>
                <a:srgbClr val="000099"/>
              </a:solidFill>
              <a:latin typeface="Arial"/>
              <a:cs typeface="B Meh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59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انتخاب محل لانه سازی برای گونه های حفار</a:t>
            </a:r>
            <a:endParaRPr lang="fa-IR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038600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ساختار فیزیکی  مناسب خاک</a:t>
            </a:r>
          </a:p>
          <a:p>
            <a:r>
              <a:rPr 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وجود طعمه برای تغذیه</a:t>
            </a:r>
          </a:p>
          <a:p>
            <a:r>
              <a:rPr 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شیب لازم </a:t>
            </a:r>
          </a:p>
          <a:p>
            <a:r>
              <a:rPr lang="fa-IR" sz="4000" dirty="0" smtClean="0">
                <a:solidFill>
                  <a:srgbClr val="003399"/>
                </a:solidFill>
                <a:cs typeface="B Titr" panose="00000700000000000000" pitchFamily="2" charset="-78"/>
              </a:rPr>
              <a:t>فرسایش بادی و آبی کمتر</a:t>
            </a:r>
            <a:endParaRPr lang="fa-IR" sz="4000" dirty="0">
              <a:solidFill>
                <a:srgbClr val="0033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860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" y="121937"/>
            <a:ext cx="10450286" cy="6692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571" y="836023"/>
            <a:ext cx="632897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تراکم لانه حفاری شده در خاک تالجرد</a:t>
            </a:r>
            <a:endParaRPr lang="fa-IR" sz="3600" b="1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5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24073"/>
            <a:ext cx="9731829" cy="6740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571" y="757645"/>
            <a:ext cx="306846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خاک سری تالجرد</a:t>
            </a:r>
            <a:endParaRPr lang="fa-IR" sz="3600" b="1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37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17565"/>
            <a:ext cx="9962606" cy="6681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571" y="836023"/>
            <a:ext cx="29562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خاک سری گلشهر</a:t>
            </a:r>
            <a:endParaRPr lang="fa-IR" sz="3600" b="1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388071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3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4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1879</Words>
  <Application>Microsoft Office PowerPoint</Application>
  <PresentationFormat>Widescreen</PresentationFormat>
  <Paragraphs>114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Arial</vt:lpstr>
      <vt:lpstr>B Koodak</vt:lpstr>
      <vt:lpstr>B Lotus</vt:lpstr>
      <vt:lpstr>B Mehr</vt:lpstr>
      <vt:lpstr>B Titr</vt:lpstr>
      <vt:lpstr>Corbel</vt:lpstr>
      <vt:lpstr>Tahoma</vt:lpstr>
      <vt:lpstr>Default Design</vt:lpstr>
      <vt:lpstr>1_Default Design</vt:lpstr>
      <vt:lpstr>Basis</vt:lpstr>
      <vt:lpstr>3_Basis</vt:lpstr>
      <vt:lpstr>1_Basis</vt:lpstr>
      <vt:lpstr>4_Basis</vt:lpstr>
      <vt:lpstr>4_Default Design</vt:lpstr>
      <vt:lpstr>5_Default Design</vt:lpstr>
      <vt:lpstr>7_Default Design</vt:lpstr>
      <vt:lpstr>9_Default Design</vt:lpstr>
      <vt:lpstr>  زیستگاه های طبیعی گزدم ها  و روش های گوناگون جمع آوری آنها  </vt:lpstr>
      <vt:lpstr>انتخاب لانه یا پناهگاه </vt:lpstr>
      <vt:lpstr>جستجوي زيستگاه ها</vt:lpstr>
      <vt:lpstr>PowerPoint Presentation</vt:lpstr>
      <vt:lpstr>PowerPoint Presentation</vt:lpstr>
      <vt:lpstr>انتخاب محل لانه سازی برای گونه های حفار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روش جابجائی سنگ ها</vt:lpstr>
      <vt:lpstr>PowerPoint Presentation</vt:lpstr>
      <vt:lpstr>PowerPoint Presentation</vt:lpstr>
      <vt:lpstr>جستجو در كنار ديوار ها</vt:lpstr>
      <vt:lpstr>PowerPoint Presentation</vt:lpstr>
      <vt:lpstr>جستجو در كنار مزارع</vt:lpstr>
      <vt:lpstr>كندن سله ها</vt:lpstr>
      <vt:lpstr>PowerPoint Presentation</vt:lpstr>
      <vt:lpstr>جستجو در مكان هاي ديگر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جستجو در سوراخ ها و لانه های متروکه سایر حیوانات  در مناطق کویری </vt:lpstr>
      <vt:lpstr>PowerPoint Presentation</vt:lpstr>
      <vt:lpstr>صيد در شب</vt:lpstr>
      <vt:lpstr>PowerPoint Presentation</vt:lpstr>
      <vt:lpstr>روش استفاده از تله گودالی</vt:lpstr>
      <vt:lpstr>PowerPoint Presentation</vt:lpstr>
      <vt:lpstr>روش استفاده از گونی ياپارچه خيس</vt:lpstr>
      <vt:lpstr>روش صيد كژدم و ارسال و نگهداري آن </vt:lpstr>
      <vt:lpstr>ضرورت جمع آوري و صيد</vt:lpstr>
      <vt:lpstr>روش صيد و رعايت احتياط لازم</vt:lpstr>
      <vt:lpstr>ارسال نمونه زنده </vt:lpstr>
      <vt:lpstr>ارسال نمونه  با بسته های کاغذی </vt:lpstr>
      <vt:lpstr>PowerPoint Presentation</vt:lpstr>
      <vt:lpstr>PowerPoint Presentation</vt:lpstr>
      <vt:lpstr>PowerPoint Presentation</vt:lpstr>
      <vt:lpstr>PowerPoint Presentation</vt:lpstr>
      <vt:lpstr>شكارچي هاي كژدم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چگونگي حفاظت فرد در  جلوگيري از بر خورد با گزدم ها: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بنام خداوند جان و خرد  زیستگاه های طبیعی كژدم ها</dc:title>
  <dc:creator>Windows User</dc:creator>
  <cp:lastModifiedBy>Admin</cp:lastModifiedBy>
  <cp:revision>92</cp:revision>
  <dcterms:created xsi:type="dcterms:W3CDTF">2017-10-19T15:40:59Z</dcterms:created>
  <dcterms:modified xsi:type="dcterms:W3CDTF">2023-07-17T07:47:51Z</dcterms:modified>
</cp:coreProperties>
</file>